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12"/>
  </p:notesMasterIdLst>
  <p:sldIdLst>
    <p:sldId id="256" r:id="rId2"/>
    <p:sldId id="276" r:id="rId3"/>
    <p:sldId id="277" r:id="rId4"/>
    <p:sldId id="278" r:id="rId5"/>
    <p:sldId id="279" r:id="rId6"/>
    <p:sldId id="280" r:id="rId7"/>
    <p:sldId id="282" r:id="rId8"/>
    <p:sldId id="283" r:id="rId9"/>
    <p:sldId id="284" r:id="rId10"/>
    <p:sldId id="281" r:id="rId11"/>
  </p:sldIdLst>
  <p:sldSz cx="9144000" cy="5143500" type="screen16x9"/>
  <p:notesSz cx="6858000" cy="9144000"/>
  <p:embeddedFontLst>
    <p:embeddedFont>
      <p:font typeface="Aboreto" panose="020B0604020202020204" charset="0"/>
      <p:regular r:id="rId13"/>
    </p:embeddedFont>
    <p:embeddedFont>
      <p:font typeface="Barlow" panose="00000500000000000000" pitchFamily="2" charset="0"/>
      <p:regular r:id="rId14"/>
      <p:bold r:id="rId15"/>
      <p:italic r:id="rId16"/>
      <p:boldItalic r:id="rId17"/>
    </p:embeddedFont>
    <p:embeddedFont>
      <p:font typeface="Nunito Light" pitchFamily="2" charset="0"/>
      <p:regular r:id="rId18"/>
      <p: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B694793-DE3C-4CBA-9C2E-40EF485278A7}">
  <a:tblStyle styleId="{8B694793-DE3C-4CBA-9C2E-40EF485278A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E4E62D0-BC4A-4BAE-B444-B0C55F311710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30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7688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84250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10870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73112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38788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 l="2464" t="2636" r="2006" b="3219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053000" y="1450711"/>
            <a:ext cx="7038000" cy="172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72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6089050" y="3783425"/>
            <a:ext cx="2021400" cy="67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6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7580850" y="-974699"/>
            <a:ext cx="2007200" cy="1916649"/>
            <a:chOff x="7580850" y="-974699"/>
            <a:chExt cx="2007200" cy="1916649"/>
          </a:xfrm>
        </p:grpSpPr>
        <p:pic>
          <p:nvPicPr>
            <p:cNvPr id="13" name="Google Shape;13;p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10800000">
              <a:off x="7580850" y="-974699"/>
              <a:ext cx="1563149" cy="156314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" name="Google Shape;14;p2"/>
            <p:cNvSpPr/>
            <p:nvPr/>
          </p:nvSpPr>
          <p:spPr>
            <a:xfrm>
              <a:off x="8271729" y="137050"/>
              <a:ext cx="804900" cy="804900"/>
            </a:xfrm>
            <a:prstGeom prst="ellipse">
              <a:avLst/>
            </a:prstGeom>
            <a:solidFill>
              <a:srgbClr val="FDFEFF">
                <a:alpha val="18870"/>
              </a:srgbClr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cxnSp>
          <p:nvCxnSpPr>
            <p:cNvPr id="15" name="Google Shape;15;p2"/>
            <p:cNvCxnSpPr/>
            <p:nvPr/>
          </p:nvCxnSpPr>
          <p:spPr>
            <a:xfrm rot="10800000" flipH="1">
              <a:off x="8161850" y="137050"/>
              <a:ext cx="1426200" cy="6738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4"/>
          <p:cNvPicPr preferRelativeResize="0"/>
          <p:nvPr/>
        </p:nvPicPr>
        <p:blipFill rotWithShape="1">
          <a:blip r:embed="rId2">
            <a:alphaModFix/>
          </a:blip>
          <a:srcRect l="941" t="1631" r="3928" b="463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0000" y="1104954"/>
            <a:ext cx="7704000" cy="3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30" name="Google Shape;30;p4"/>
          <p:cNvGrpSpPr/>
          <p:nvPr/>
        </p:nvGrpSpPr>
        <p:grpSpPr>
          <a:xfrm>
            <a:off x="8089800" y="3884700"/>
            <a:ext cx="1297075" cy="1455850"/>
            <a:chOff x="8089800" y="3884700"/>
            <a:chExt cx="1297075" cy="1455850"/>
          </a:xfrm>
        </p:grpSpPr>
        <p:pic>
          <p:nvPicPr>
            <p:cNvPr id="31" name="Google Shape;31;p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089800" y="4050750"/>
              <a:ext cx="1289800" cy="1289800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2" name="Google Shape;32;p4"/>
            <p:cNvCxnSpPr/>
            <p:nvPr/>
          </p:nvCxnSpPr>
          <p:spPr>
            <a:xfrm rot="10800000">
              <a:off x="8640175" y="3884700"/>
              <a:ext cx="746700" cy="12339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2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8"/>
          <p:cNvPicPr preferRelativeResize="0"/>
          <p:nvPr/>
        </p:nvPicPr>
        <p:blipFill rotWithShape="1">
          <a:blip r:embed="rId2">
            <a:alphaModFix/>
          </a:blip>
          <a:srcRect l="2464" t="2636" r="2006" b="3219"/>
          <a:stretch/>
        </p:blipFill>
        <p:spPr>
          <a:xfrm flipH="1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10000">
                <a:solidFill>
                  <a:schemeClr val="accen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pic>
        <p:nvPicPr>
          <p:cNvPr id="63" name="Google Shape;63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6826052" y="3008826"/>
            <a:ext cx="2244899" cy="22448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4" name="Google Shape;64;p8"/>
          <p:cNvGrpSpPr/>
          <p:nvPr/>
        </p:nvGrpSpPr>
        <p:grpSpPr>
          <a:xfrm>
            <a:off x="-137900" y="307075"/>
            <a:ext cx="1426200" cy="804900"/>
            <a:chOff x="-137900" y="307075"/>
            <a:chExt cx="1426200" cy="804900"/>
          </a:xfrm>
        </p:grpSpPr>
        <p:sp>
          <p:nvSpPr>
            <p:cNvPr id="65" name="Google Shape;65;p8"/>
            <p:cNvSpPr/>
            <p:nvPr/>
          </p:nvSpPr>
          <p:spPr>
            <a:xfrm>
              <a:off x="-28021" y="307075"/>
              <a:ext cx="804900" cy="804900"/>
            </a:xfrm>
            <a:prstGeom prst="ellipse">
              <a:avLst/>
            </a:prstGeom>
            <a:solidFill>
              <a:srgbClr val="FDFEFF">
                <a:alpha val="18870"/>
              </a:srgbClr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cxnSp>
          <p:nvCxnSpPr>
            <p:cNvPr id="66" name="Google Shape;66;p8"/>
            <p:cNvCxnSpPr/>
            <p:nvPr/>
          </p:nvCxnSpPr>
          <p:spPr>
            <a:xfrm rot="10800000" flipH="1">
              <a:off x="-137900" y="307075"/>
              <a:ext cx="1426200" cy="6738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9"/>
          <p:cNvPicPr preferRelativeResize="0"/>
          <p:nvPr/>
        </p:nvPicPr>
        <p:blipFill rotWithShape="1">
          <a:blip r:embed="rId2">
            <a:alphaModFix/>
          </a:blip>
          <a:srcRect l="2901" t="4344" r="2910" b="2831"/>
          <a:stretch/>
        </p:blipFill>
        <p:spPr>
          <a:xfrm flipH="1"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15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6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2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grpSp>
        <p:nvGrpSpPr>
          <p:cNvPr id="71" name="Google Shape;71;p9"/>
          <p:cNvGrpSpPr/>
          <p:nvPr/>
        </p:nvGrpSpPr>
        <p:grpSpPr>
          <a:xfrm>
            <a:off x="-116075" y="3226851"/>
            <a:ext cx="2007200" cy="1916649"/>
            <a:chOff x="7580850" y="-974699"/>
            <a:chExt cx="2007200" cy="1916649"/>
          </a:xfrm>
        </p:grpSpPr>
        <p:pic>
          <p:nvPicPr>
            <p:cNvPr id="72" name="Google Shape;72;p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10800000">
              <a:off x="7580850" y="-974699"/>
              <a:ext cx="1563149" cy="156314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3" name="Google Shape;73;p9"/>
            <p:cNvSpPr/>
            <p:nvPr/>
          </p:nvSpPr>
          <p:spPr>
            <a:xfrm>
              <a:off x="8271729" y="137050"/>
              <a:ext cx="804900" cy="804900"/>
            </a:xfrm>
            <a:prstGeom prst="ellipse">
              <a:avLst/>
            </a:prstGeom>
            <a:solidFill>
              <a:srgbClr val="FDFEFF">
                <a:alpha val="18870"/>
              </a:srgbClr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cxnSp>
          <p:nvCxnSpPr>
            <p:cNvPr id="74" name="Google Shape;74;p9"/>
            <p:cNvCxnSpPr/>
            <p:nvPr/>
          </p:nvCxnSpPr>
          <p:spPr>
            <a:xfrm rot="10800000" flipH="1">
              <a:off x="8161850" y="137050"/>
              <a:ext cx="1426200" cy="6738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23"/>
          <p:cNvPicPr preferRelativeResize="0"/>
          <p:nvPr/>
        </p:nvPicPr>
        <p:blipFill rotWithShape="1">
          <a:blip r:embed="rId2">
            <a:alphaModFix/>
          </a:blip>
          <a:srcRect l="4425" t="20157" r="20176" b="5542"/>
          <a:stretch/>
        </p:blipFill>
        <p:spPr>
          <a:xfrm>
            <a:off x="25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6" name="Google Shape;206;p23"/>
          <p:cNvGrpSpPr/>
          <p:nvPr/>
        </p:nvGrpSpPr>
        <p:grpSpPr>
          <a:xfrm rot="-1261221">
            <a:off x="8101005" y="-321520"/>
            <a:ext cx="1086690" cy="2224761"/>
            <a:chOff x="132278" y="1922694"/>
            <a:chExt cx="1225385" cy="2508710"/>
          </a:xfrm>
        </p:grpSpPr>
        <p:pic>
          <p:nvPicPr>
            <p:cNvPr id="207" name="Google Shape;207;p2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15487" y="3389227"/>
              <a:ext cx="1042176" cy="1042176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08" name="Google Shape;208;p23"/>
            <p:cNvGrpSpPr/>
            <p:nvPr/>
          </p:nvGrpSpPr>
          <p:grpSpPr>
            <a:xfrm>
              <a:off x="132278" y="1922694"/>
              <a:ext cx="1161900" cy="2101500"/>
              <a:chOff x="3" y="614594"/>
              <a:chExt cx="1161900" cy="2101500"/>
            </a:xfrm>
          </p:grpSpPr>
          <p:sp>
            <p:nvSpPr>
              <p:cNvPr id="209" name="Google Shape;209;p23"/>
              <p:cNvSpPr/>
              <p:nvPr/>
            </p:nvSpPr>
            <p:spPr>
              <a:xfrm>
                <a:off x="3" y="1283925"/>
                <a:ext cx="1161900" cy="1161900"/>
              </a:xfrm>
              <a:prstGeom prst="ellipse">
                <a:avLst/>
              </a:pr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Barlow"/>
                  <a:ea typeface="Barlow"/>
                  <a:cs typeface="Barlow"/>
                  <a:sym typeface="Barlow"/>
                </a:endParaRPr>
              </a:p>
            </p:txBody>
          </p:sp>
          <p:sp>
            <p:nvSpPr>
              <p:cNvPr id="210" name="Google Shape;210;p23"/>
              <p:cNvSpPr/>
              <p:nvPr/>
            </p:nvSpPr>
            <p:spPr>
              <a:xfrm>
                <a:off x="148000" y="823950"/>
                <a:ext cx="674100" cy="674100"/>
              </a:xfrm>
              <a:prstGeom prst="ellipse">
                <a:avLst/>
              </a:prstGeom>
              <a:solidFill>
                <a:srgbClr val="FDFEFF">
                  <a:alpha val="18870"/>
                </a:srgbClr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Barlow"/>
                  <a:ea typeface="Barlow"/>
                  <a:cs typeface="Barlow"/>
                  <a:sym typeface="Barlow"/>
                </a:endParaRPr>
              </a:p>
            </p:txBody>
          </p:sp>
          <p:cxnSp>
            <p:nvCxnSpPr>
              <p:cNvPr id="211" name="Google Shape;211;p23"/>
              <p:cNvCxnSpPr/>
              <p:nvPr/>
            </p:nvCxnSpPr>
            <p:spPr>
              <a:xfrm rot="10800000">
                <a:off x="383463" y="614594"/>
                <a:ext cx="321900" cy="2101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bg>
      <p:bgPr>
        <a:solidFill>
          <a:schemeClr val="dk2"/>
        </a:solidFill>
        <a:effectLst/>
      </p:bgPr>
    </p:bg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24"/>
          <p:cNvPicPr preferRelativeResize="0"/>
          <p:nvPr/>
        </p:nvPicPr>
        <p:blipFill rotWithShape="1">
          <a:blip r:embed="rId2">
            <a:alphaModFix/>
          </a:blip>
          <a:srcRect l="9901" t="2434" r="1853" b="1060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4" name="Google Shape;214;p24"/>
          <p:cNvGrpSpPr/>
          <p:nvPr/>
        </p:nvGrpSpPr>
        <p:grpSpPr>
          <a:xfrm>
            <a:off x="-594462" y="-138969"/>
            <a:ext cx="1819930" cy="2447478"/>
            <a:chOff x="8038017" y="2160203"/>
            <a:chExt cx="1411674" cy="1898447"/>
          </a:xfrm>
        </p:grpSpPr>
        <p:pic>
          <p:nvPicPr>
            <p:cNvPr id="215" name="Google Shape;215;p2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9000028">
              <a:off x="8227148" y="2349325"/>
              <a:ext cx="1033412" cy="103340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6" name="Google Shape;216;p24"/>
            <p:cNvSpPr/>
            <p:nvPr/>
          </p:nvSpPr>
          <p:spPr>
            <a:xfrm>
              <a:off x="8150966" y="3029900"/>
              <a:ext cx="794100" cy="794100"/>
            </a:xfrm>
            <a:prstGeom prst="ellipse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Barlow"/>
                <a:ea typeface="Barlow"/>
                <a:cs typeface="Barlow"/>
                <a:sym typeface="Barlow"/>
              </a:endParaRPr>
            </a:p>
          </p:txBody>
        </p:sp>
        <p:cxnSp>
          <p:nvCxnSpPr>
            <p:cNvPr id="217" name="Google Shape;217;p24"/>
            <p:cNvCxnSpPr/>
            <p:nvPr/>
          </p:nvCxnSpPr>
          <p:spPr>
            <a:xfrm rot="10800000" flipH="1">
              <a:off x="8346400" y="2250550"/>
              <a:ext cx="606300" cy="18081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218" name="Google Shape;21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8110473" y="4210696"/>
            <a:ext cx="1522279" cy="15222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oreto"/>
              <a:buNone/>
              <a:defRPr sz="2800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oreto"/>
              <a:buNone/>
              <a:defRPr sz="2800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oreto"/>
              <a:buNone/>
              <a:defRPr sz="2800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oreto"/>
              <a:buNone/>
              <a:defRPr sz="2800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oreto"/>
              <a:buNone/>
              <a:defRPr sz="2800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oreto"/>
              <a:buNone/>
              <a:defRPr sz="2800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oreto"/>
              <a:buNone/>
              <a:defRPr sz="2800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oreto"/>
              <a:buNone/>
              <a:defRPr sz="2800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oreto"/>
              <a:buNone/>
              <a:defRPr sz="2800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●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"/>
              <a:buChar char="○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0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Barlow"/>
              <a:buChar char="■"/>
              <a:defRPr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4" r:id="rId3"/>
    <p:sldLayoutId id="2147483655" r:id="rId4"/>
    <p:sldLayoutId id="2147483658" r:id="rId5"/>
    <p:sldLayoutId id="2147483669" r:id="rId6"/>
    <p:sldLayoutId id="2147483670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8"/>
          <p:cNvSpPr txBox="1">
            <a:spLocks noGrp="1"/>
          </p:cNvSpPr>
          <p:nvPr>
            <p:ph type="ctrTitle"/>
          </p:nvPr>
        </p:nvSpPr>
        <p:spPr>
          <a:xfrm>
            <a:off x="1228850" y="917169"/>
            <a:ext cx="7038000" cy="17209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ur-PK" sz="3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r>
              <a:rPr lang="en-US" sz="36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Machine Learning </a:t>
            </a:r>
            <a:endParaRPr sz="3600" i="1" dirty="0">
              <a:solidFill>
                <a:schemeClr val="accent2"/>
              </a:solidFill>
            </a:endParaRPr>
          </a:p>
        </p:txBody>
      </p:sp>
      <p:cxnSp>
        <p:nvCxnSpPr>
          <p:cNvPr id="231" name="Google Shape;231;p28"/>
          <p:cNvCxnSpPr>
            <a:cxnSpLocks/>
          </p:cNvCxnSpPr>
          <p:nvPr/>
        </p:nvCxnSpPr>
        <p:spPr>
          <a:xfrm flipV="1">
            <a:off x="6146597" y="3147550"/>
            <a:ext cx="859641" cy="88677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32" name="Google Shape;232;p28"/>
          <p:cNvGrpSpPr/>
          <p:nvPr/>
        </p:nvGrpSpPr>
        <p:grpSpPr>
          <a:xfrm>
            <a:off x="33691" y="2452825"/>
            <a:ext cx="1869709" cy="2638000"/>
            <a:chOff x="33691" y="2452825"/>
            <a:chExt cx="1869709" cy="2638000"/>
          </a:xfrm>
        </p:grpSpPr>
        <p:pic>
          <p:nvPicPr>
            <p:cNvPr id="233" name="Google Shape;233;p2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3700" y="3023200"/>
              <a:ext cx="1776625" cy="17766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4" name="Google Shape;234;p2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019300" y="4206725"/>
              <a:ext cx="884100" cy="8841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35" name="Google Shape;235;p28"/>
            <p:cNvGrpSpPr/>
            <p:nvPr/>
          </p:nvGrpSpPr>
          <p:grpSpPr>
            <a:xfrm>
              <a:off x="33691" y="2452825"/>
              <a:ext cx="848000" cy="1560900"/>
              <a:chOff x="0" y="2452825"/>
              <a:chExt cx="848000" cy="1560900"/>
            </a:xfrm>
          </p:grpSpPr>
          <p:sp>
            <p:nvSpPr>
              <p:cNvPr id="236" name="Google Shape;236;p28"/>
              <p:cNvSpPr/>
              <p:nvPr/>
            </p:nvSpPr>
            <p:spPr>
              <a:xfrm>
                <a:off x="53900" y="2861075"/>
                <a:ext cx="794100" cy="794100"/>
              </a:xfrm>
              <a:prstGeom prst="ellipse">
                <a:avLst/>
              </a:pr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Barlow"/>
                  <a:ea typeface="Barlow"/>
                  <a:cs typeface="Barlow"/>
                  <a:sym typeface="Barlow"/>
                </a:endParaRPr>
              </a:p>
            </p:txBody>
          </p:sp>
          <p:sp>
            <p:nvSpPr>
              <p:cNvPr id="237" name="Google Shape;237;p28"/>
              <p:cNvSpPr/>
              <p:nvPr/>
            </p:nvSpPr>
            <p:spPr>
              <a:xfrm>
                <a:off x="195325" y="2861075"/>
                <a:ext cx="571800" cy="571800"/>
              </a:xfrm>
              <a:prstGeom prst="ellipse">
                <a:avLst/>
              </a:prstGeom>
              <a:solidFill>
                <a:srgbClr val="FDFEFF">
                  <a:alpha val="18870"/>
                </a:srgbClr>
              </a:solidFill>
              <a:ln w="9525" cap="flat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Barlow"/>
                  <a:ea typeface="Barlow"/>
                  <a:cs typeface="Barlow"/>
                  <a:sym typeface="Barlow"/>
                </a:endParaRPr>
              </a:p>
            </p:txBody>
          </p:sp>
          <p:cxnSp>
            <p:nvCxnSpPr>
              <p:cNvPr id="238" name="Google Shape;238;p28"/>
              <p:cNvCxnSpPr/>
              <p:nvPr/>
            </p:nvCxnSpPr>
            <p:spPr>
              <a:xfrm rot="10800000" flipH="1">
                <a:off x="0" y="2452825"/>
                <a:ext cx="831000" cy="1560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12" name="Subtitle 2">
            <a:extLst>
              <a:ext uri="{FF2B5EF4-FFF2-40B4-BE49-F238E27FC236}">
                <a16:creationId xmlns:a16="http://schemas.microsoft.com/office/drawing/2014/main" id="{80F4C433-5338-19D3-C3E1-FE9924B03426}"/>
              </a:ext>
            </a:extLst>
          </p:cNvPr>
          <p:cNvSpPr>
            <a:spLocks noGrp="1"/>
          </p:cNvSpPr>
          <p:nvPr/>
        </p:nvSpPr>
        <p:spPr>
          <a:xfrm>
            <a:off x="375035" y="3006569"/>
            <a:ext cx="8393929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accent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Presented by Anaya Mughal</a:t>
            </a:r>
            <a:br>
              <a:rPr lang="en-US" sz="1600" dirty="0">
                <a:solidFill>
                  <a:schemeClr val="accent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dirty="0">
                <a:solidFill>
                  <a:schemeClr val="accent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1600" dirty="0" err="1">
                <a:solidFill>
                  <a:schemeClr val="accent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Bisma</a:t>
            </a:r>
            <a:r>
              <a:rPr lang="en-US" sz="1600" dirty="0">
                <a:solidFill>
                  <a:schemeClr val="accent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Malik</a:t>
            </a:r>
            <a:br>
              <a:rPr lang="en-US" sz="1600" dirty="0">
                <a:solidFill>
                  <a:schemeClr val="accent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1600" dirty="0">
                <a:solidFill>
                  <a:schemeClr val="accent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dirty="0">
                <a:solidFill>
                  <a:schemeClr val="accent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Presented to: </a:t>
            </a:r>
            <a:r>
              <a:rPr lang="en-US" sz="1600" dirty="0" err="1">
                <a:solidFill>
                  <a:schemeClr val="accent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Maam</a:t>
            </a:r>
            <a:r>
              <a:rPr lang="en-US" sz="1600" dirty="0">
                <a:solidFill>
                  <a:schemeClr val="accent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accent2">
                    <a:lumMod val="9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Faryal</a:t>
            </a:r>
            <a:endParaRPr lang="en-US" sz="1600" dirty="0">
              <a:solidFill>
                <a:schemeClr val="accent2">
                  <a:lumMod val="9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D877403-2887-1AD3-D279-B8E7CCA034D8}"/>
              </a:ext>
            </a:extLst>
          </p:cNvPr>
          <p:cNvSpPr txBox="1"/>
          <p:nvPr/>
        </p:nvSpPr>
        <p:spPr>
          <a:xfrm>
            <a:off x="3265714" y="2247372"/>
            <a:ext cx="467189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b="1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</a:rPr>
              <a:t>Thanks </a:t>
            </a:r>
            <a:endParaRPr lang="en-US" sz="48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107205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9"/>
          <p:cNvSpPr txBox="1">
            <a:spLocks noGrp="1"/>
          </p:cNvSpPr>
          <p:nvPr>
            <p:ph type="title"/>
          </p:nvPr>
        </p:nvSpPr>
        <p:spPr>
          <a:xfrm>
            <a:off x="516800" y="248175"/>
            <a:ext cx="606500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is </a:t>
            </a:r>
            <a:r>
              <a:rPr lang="en-US" sz="2000" b="1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Machine</a:t>
            </a:r>
            <a:r>
              <a:rPr lang="en-US" sz="2400" b="1" dirty="0">
                <a:solidFill>
                  <a:schemeClr val="bg1">
                    <a:lumMod val="1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Learning?</a:t>
            </a:r>
            <a:endParaRPr sz="2400" b="1" dirty="0">
              <a:solidFill>
                <a:schemeClr val="bg1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4" name="Google Shape;244;p29"/>
          <p:cNvSpPr txBox="1">
            <a:spLocks noGrp="1"/>
          </p:cNvSpPr>
          <p:nvPr>
            <p:ph type="body" idx="1"/>
          </p:nvPr>
        </p:nvSpPr>
        <p:spPr>
          <a:xfrm>
            <a:off x="360000" y="820875"/>
            <a:ext cx="8424000" cy="10773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/>
              <a:t>Machine Learning</a:t>
            </a:r>
            <a:r>
              <a:rPr lang="en-US" sz="1800" dirty="0"/>
              <a:t> is a branch of Artificial Intelligence that enables computers to learn patterns from data and make decisions without being explicitly programmed.</a:t>
            </a:r>
            <a:br>
              <a:rPr lang="en-US" sz="1800" dirty="0"/>
            </a:br>
            <a:endParaRPr lang="en-US" sz="1800" dirty="0"/>
          </a:p>
          <a:p>
            <a:pPr marL="152400" indent="0">
              <a:buNone/>
            </a:pPr>
            <a:r>
              <a:rPr lang="en-US" sz="1800" b="1" dirty="0"/>
              <a:t>What is Explicit Programming? </a:t>
            </a:r>
            <a:br>
              <a:rPr lang="en-US" sz="1800" b="1" dirty="0"/>
            </a:br>
            <a:br>
              <a:rPr lang="en-US" sz="1800" b="1" dirty="0"/>
            </a:br>
            <a:br>
              <a:rPr lang="en-US" sz="1800" b="1" dirty="0"/>
            </a:br>
            <a:r>
              <a:rPr lang="en-US" sz="1800" dirty="0"/>
              <a:t>We write exact rules and instructions for the computer.</a:t>
            </a:r>
          </a:p>
          <a:p>
            <a:pPr marL="152400" indent="0">
              <a:buNone/>
            </a:pPr>
            <a:r>
              <a:rPr lang="en-US" sz="1800" dirty="0"/>
              <a:t> Example: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i="1" dirty="0"/>
              <a:t>If the animal has whiskers and meows, it’s a cat.</a:t>
            </a:r>
            <a:endParaRPr lang="en-US"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(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animal.hasWhiskers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&amp;&amp;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animal.meows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return "Cat";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sz="1800" dirty="0">
              <a:solidFill>
                <a:schemeClr val="bg1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94262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9"/>
          <p:cNvSpPr txBox="1">
            <a:spLocks noGrp="1"/>
          </p:cNvSpPr>
          <p:nvPr>
            <p:ph type="title"/>
          </p:nvPr>
        </p:nvSpPr>
        <p:spPr>
          <a:xfrm>
            <a:off x="719999" y="445025"/>
            <a:ext cx="758644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Machine Learning is Different?</a:t>
            </a:r>
            <a:br>
              <a:rPr lang="en-US" sz="2800" dirty="0"/>
            </a:br>
            <a:br>
              <a:rPr lang="en-US" sz="2800" dirty="0"/>
            </a:br>
            <a:endParaRPr b="1" dirty="0">
              <a:solidFill>
                <a:schemeClr val="bg1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4" name="Google Shape;244;p29"/>
          <p:cNvSpPr txBox="1">
            <a:spLocks noGrp="1"/>
          </p:cNvSpPr>
          <p:nvPr>
            <p:ph type="body" idx="1"/>
          </p:nvPr>
        </p:nvSpPr>
        <p:spPr>
          <a:xfrm>
            <a:off x="251274" y="1237129"/>
            <a:ext cx="7704000" cy="18134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Instead of writing rules, we give the computer lots of data (e.g., pictures of cats and dogs).</a:t>
            </a:r>
            <a:br>
              <a:rPr lang="en-US" sz="2400" dirty="0"/>
            </a:b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The computer </a:t>
            </a:r>
            <a:r>
              <a:rPr lang="en-US" sz="2400" b="1" dirty="0"/>
              <a:t>learns patterns</a:t>
            </a:r>
            <a:r>
              <a:rPr lang="en-US" sz="2400" dirty="0"/>
              <a:t> from this data itself.</a:t>
            </a:r>
            <a:br>
              <a:rPr lang="en-US" sz="2400" dirty="0"/>
            </a:b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Then it can </a:t>
            </a:r>
            <a:r>
              <a:rPr lang="en-US" sz="2400" b="1" dirty="0"/>
              <a:t>decide on its own</a:t>
            </a:r>
            <a:r>
              <a:rPr lang="en-US" sz="2400" dirty="0"/>
              <a:t> if a new picture is a cat or dog, without us writing rules.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      </a:t>
            </a:r>
            <a:br>
              <a:rPr lang="en-US" sz="2400" dirty="0"/>
            </a:br>
            <a:r>
              <a:rPr lang="en-US" sz="2400" dirty="0"/>
              <a:t>       </a:t>
            </a:r>
            <a:r>
              <a:rPr lang="en-US" sz="2400" b="1" dirty="0"/>
              <a:t>Data → Machine Learning → Prediction</a:t>
            </a:r>
            <a:endParaRPr sz="1600" b="1" dirty="0">
              <a:solidFill>
                <a:schemeClr val="bg1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67559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9"/>
          <p:cNvSpPr txBox="1">
            <a:spLocks noGrp="1"/>
          </p:cNvSpPr>
          <p:nvPr>
            <p:ph type="title"/>
          </p:nvPr>
        </p:nvSpPr>
        <p:spPr>
          <a:xfrm>
            <a:off x="796840" y="532254"/>
            <a:ext cx="4013365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Types of Machine Learning:</a:t>
            </a:r>
            <a:br>
              <a:rPr lang="en-US" sz="1600" b="1" dirty="0"/>
            </a:br>
            <a:endParaRPr sz="2400" b="1" dirty="0">
              <a:solidFill>
                <a:schemeClr val="bg1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4" name="Google Shape;244;p29"/>
          <p:cNvSpPr txBox="1">
            <a:spLocks noGrp="1"/>
          </p:cNvSpPr>
          <p:nvPr>
            <p:ph type="body" idx="1"/>
          </p:nvPr>
        </p:nvSpPr>
        <p:spPr>
          <a:xfrm>
            <a:off x="720000" y="1327791"/>
            <a:ext cx="7704000" cy="33978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>
              <a:buNone/>
            </a:pPr>
            <a:r>
              <a:rPr lang="en-US" sz="2000" dirty="0"/>
              <a:t>There are </a:t>
            </a:r>
            <a:r>
              <a:rPr lang="en-US" sz="2000" b="1" dirty="0"/>
              <a:t>four main types of Machine Learning</a:t>
            </a:r>
            <a:r>
              <a:rPr lang="en-US" sz="2000" dirty="0"/>
              <a:t>:</a:t>
            </a:r>
            <a:br>
              <a:rPr lang="en-US" sz="2000" dirty="0"/>
            </a:br>
            <a:endParaRPr lang="en-US" sz="2000" dirty="0"/>
          </a:p>
          <a:p>
            <a:pPr>
              <a:buFont typeface="+mj-lt"/>
              <a:buAutoNum type="arabicPeriod"/>
            </a:pPr>
            <a:r>
              <a:rPr lang="en-US" sz="2000" b="1" dirty="0"/>
              <a:t>Supervised Learning</a:t>
            </a:r>
            <a:br>
              <a:rPr lang="en-US" sz="2000" b="1" dirty="0"/>
            </a:br>
            <a:endParaRPr lang="en-US" sz="2000" dirty="0"/>
          </a:p>
          <a:p>
            <a:pPr>
              <a:buFont typeface="+mj-lt"/>
              <a:buAutoNum type="arabicPeriod"/>
            </a:pPr>
            <a:r>
              <a:rPr lang="en-US" sz="2000" b="1" dirty="0"/>
              <a:t>Unsupervised Learning</a:t>
            </a:r>
            <a:br>
              <a:rPr lang="en-US" sz="2000" b="1" dirty="0"/>
            </a:br>
            <a:endParaRPr lang="en-US" sz="2000" dirty="0"/>
          </a:p>
          <a:p>
            <a:pPr>
              <a:buFont typeface="+mj-lt"/>
              <a:buAutoNum type="arabicPeriod"/>
            </a:pPr>
            <a:r>
              <a:rPr lang="en-US" sz="2000" b="1" dirty="0"/>
              <a:t>Semi-Supervised Learning</a:t>
            </a:r>
            <a:br>
              <a:rPr lang="en-US" sz="2000" b="1" dirty="0"/>
            </a:br>
            <a:endParaRPr lang="en-US" sz="2000" dirty="0"/>
          </a:p>
          <a:p>
            <a:pPr>
              <a:buFont typeface="+mj-lt"/>
              <a:buAutoNum type="arabicPeriod"/>
            </a:pPr>
            <a:r>
              <a:rPr lang="en-US" sz="2000" b="1" dirty="0"/>
              <a:t>Reinforcement Learning</a:t>
            </a:r>
            <a:endParaRPr lang="en-US" sz="2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chemeClr val="bg1">
                  <a:lumMod val="2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85880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9"/>
          <p:cNvSpPr txBox="1">
            <a:spLocks noGrp="1"/>
          </p:cNvSpPr>
          <p:nvPr>
            <p:ph type="title"/>
          </p:nvPr>
        </p:nvSpPr>
        <p:spPr>
          <a:xfrm>
            <a:off x="397270" y="60273"/>
            <a:ext cx="4674191" cy="5538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Supervised learning</a:t>
            </a:r>
            <a:endParaRPr sz="2000" b="1" dirty="0">
              <a:solidFill>
                <a:schemeClr val="bg1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74484DC-DA1E-FF51-BF03-42575F0A6650}"/>
              </a:ext>
            </a:extLst>
          </p:cNvPr>
          <p:cNvSpPr txBox="1"/>
          <p:nvPr/>
        </p:nvSpPr>
        <p:spPr>
          <a:xfrm>
            <a:off x="397270" y="829875"/>
            <a:ext cx="7786227" cy="40488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Supervised learning is a type of machine learning in which the model is trained using labeled data, meaning each input has a correct output (answer) to learn from.</a:t>
            </a:r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Example:</a:t>
            </a:r>
            <a:b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Animal Image Recognition:</a:t>
            </a:r>
            <a:b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You give a computer many animal pictures with labels: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🐶 Picture → "Dog"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🐱 Picture → "Cat"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🐰 Picture → "Rabbit"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computer 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learns from these labeled images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Later, when you show a new picture without a label, it can 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“This is a </a:t>
            </a: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!”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br>
              <a:rPr lang="en-US" sz="1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10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86883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9"/>
          <p:cNvSpPr txBox="1">
            <a:spLocks noGrp="1"/>
          </p:cNvSpPr>
          <p:nvPr>
            <p:ph type="title"/>
          </p:nvPr>
        </p:nvSpPr>
        <p:spPr>
          <a:xfrm>
            <a:off x="314879" y="185578"/>
            <a:ext cx="5139930" cy="5538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Real-Life Examples of Supervised Learning</a:t>
            </a:r>
            <a:endParaRPr b="1" dirty="0">
              <a:solidFill>
                <a:schemeClr val="bg1">
                  <a:lumMod val="1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5EA13CC-5FBE-742A-F499-C8DDA0FFDF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4879" y="727088"/>
            <a:ext cx="7816045" cy="37856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Email Spam Filter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email system is trained with many emails labeled as “Spam” or “Not Spam.” The computer learns to recognize spam emails and can filter new incoming emails accordingly.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Face Recognition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computer is given many pictures with people's names as labels. Then it can identify who is in new pictures it has never seen before.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Weather Prediction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Old weather data with labels like temperature and humidity is used. The machine learns patterns and predicts future weather.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Handwriting Recognition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computer is trained with many examples of handwritten numbers or letters with correct labels. Then it can read new handwriting and tell the correct number or letter.</a:t>
            </a:r>
          </a:p>
        </p:txBody>
      </p:sp>
    </p:spTree>
    <p:extLst>
      <p:ext uri="{BB962C8B-B14F-4D97-AF65-F5344CB8AC3E}">
        <p14:creationId xmlns:p14="http://schemas.microsoft.com/office/powerpoint/2010/main" val="6005126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CF64A1E-B06C-2586-1312-E3D122E6AF83}"/>
              </a:ext>
            </a:extLst>
          </p:cNvPr>
          <p:cNvSpPr txBox="1"/>
          <p:nvPr/>
        </p:nvSpPr>
        <p:spPr>
          <a:xfrm>
            <a:off x="223667" y="63199"/>
            <a:ext cx="477593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Supervised Learning Works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0B9AE161-D2E6-F235-D2B6-4FCE53923D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3666" y="561596"/>
            <a:ext cx="9034634" cy="17851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Step 1: Collect Labeled Data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First, we collect a large set of data where each example has a correct label.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1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Example: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Pictures of shapes with names like “square ” or “circle.”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Step 2: Train the Model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computer uses this labeled data to learn patterns and relationships between the input (e.g., </a:t>
            </a:r>
            <a:r>
              <a:rPr lang="en-US" altLang="en-US" sz="1100" dirty="0">
                <a:solidFill>
                  <a:schemeClr val="tx1"/>
                </a:solidFill>
                <a:latin typeface="Arial" panose="020B0604020202020204" pitchFamily="34" charset="0"/>
              </a:rPr>
              <a:t>shape 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image) and the output (e.g., shape name).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Step 3: Test the Model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After training, we give the computer new, unlabeled data (like a new shape) to see if it can predict the correct label.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Step 4: Make Predictions</a:t>
            </a:r>
            <a:b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model uses what it learned to predict labels for new data it has never seen before.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730BE7-0EF0-9DFD-5893-D2523079C8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7984" y="2346700"/>
            <a:ext cx="5961975" cy="2709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1004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B738578-5332-E42C-3B95-650D3C20CF45}"/>
              </a:ext>
            </a:extLst>
          </p:cNvPr>
          <p:cNvSpPr txBox="1"/>
          <p:nvPr/>
        </p:nvSpPr>
        <p:spPr>
          <a:xfrm>
            <a:off x="249238" y="204887"/>
            <a:ext cx="47783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Popular Algorithms in Supervised Learning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3287A6C-75A7-9DB7-1E5F-2A74633FAFAC}"/>
              </a:ext>
            </a:extLst>
          </p:cNvPr>
          <p:cNvSpPr txBox="1"/>
          <p:nvPr/>
        </p:nvSpPr>
        <p:spPr>
          <a:xfrm>
            <a:off x="249238" y="846254"/>
            <a:ext cx="614521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1. Linear Regression – For Predictions</a:t>
            </a:r>
          </a:p>
          <a:p>
            <a:r>
              <a:rPr lang="en-US" dirty="0"/>
              <a:t>Linear regression is used </a:t>
            </a:r>
            <a:r>
              <a:rPr lang="en-US" b="1" dirty="0"/>
              <a:t>to predict a value</a:t>
            </a:r>
            <a:r>
              <a:rPr lang="en-US" dirty="0"/>
              <a:t> based on past data.</a:t>
            </a:r>
            <a:br>
              <a:rPr lang="en-US" dirty="0"/>
            </a:br>
            <a:r>
              <a:rPr lang="en-US" dirty="0"/>
              <a:t>For example, predicting a student’s marks based on hours studied.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5C3F47B-4C43-6E77-D2AB-1218D8742935}"/>
              </a:ext>
            </a:extLst>
          </p:cNvPr>
          <p:cNvSpPr txBox="1"/>
          <p:nvPr/>
        </p:nvSpPr>
        <p:spPr>
          <a:xfrm>
            <a:off x="249238" y="1678772"/>
            <a:ext cx="6918324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Decision Tree – Simple Explanation: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Decision Tree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a type of algorithm that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makes decisions by asking questions step by step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just like how we think logically.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dirty="0"/>
            </a:br>
            <a:endParaRPr lang="en-US" dirty="0"/>
          </a:p>
        </p:txBody>
      </p:sp>
      <p:sp>
        <p:nvSpPr>
          <p:cNvPr id="11" name="Rectangle 4">
            <a:extLst>
              <a:ext uri="{FF2B5EF4-FFF2-40B4-BE49-F238E27FC236}">
                <a16:creationId xmlns:a16="http://schemas.microsoft.com/office/drawing/2014/main" id="{86CD3D46-4EF3-F6C5-F955-E78B477738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9238" y="2648694"/>
            <a:ext cx="8894762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Suppose you want to identify an animal.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Here’s how the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Decision Tree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will work: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9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Let’s say the animal is big and it barks → ✅ It’s a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Dog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Let’s say it’s small and it meows → ✅ It’s a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8421967-AF9A-C095-BAD7-BDA1FF9B0E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7950" y="2320139"/>
            <a:ext cx="3637470" cy="2609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7262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1549B46-16D3-C395-B987-D59E3E433E21}"/>
              </a:ext>
            </a:extLst>
          </p:cNvPr>
          <p:cNvSpPr txBox="1"/>
          <p:nvPr/>
        </p:nvSpPr>
        <p:spPr>
          <a:xfrm>
            <a:off x="204788" y="230743"/>
            <a:ext cx="648176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3.K-Nearest Neighbors (KNN):</a:t>
            </a:r>
            <a:br>
              <a:rPr lang="en-US" b="1" dirty="0"/>
            </a:br>
            <a:endParaRPr lang="en-US" b="1" dirty="0"/>
          </a:p>
          <a:p>
            <a:r>
              <a:rPr lang="en-US" b="1" dirty="0"/>
              <a:t>KNN</a:t>
            </a:r>
            <a:r>
              <a:rPr lang="en-US" dirty="0"/>
              <a:t> is an algorithm that </a:t>
            </a:r>
            <a:r>
              <a:rPr lang="en-US" b="1" dirty="0"/>
              <a:t>makes decisions based on similarity</a:t>
            </a:r>
            <a:r>
              <a:rPr lang="en-US" dirty="0"/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F7F96E6-35DE-2BF1-C657-31D1E334AF16}"/>
              </a:ext>
            </a:extLst>
          </p:cNvPr>
          <p:cNvSpPr txBox="1"/>
          <p:nvPr/>
        </p:nvSpPr>
        <p:spPr>
          <a:xfrm>
            <a:off x="204788" y="1222484"/>
            <a:ext cx="5707062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📘 Example: Fruit Liking</a:t>
            </a:r>
          </a:p>
          <a:p>
            <a:r>
              <a:rPr lang="en-US" dirty="0"/>
              <a:t>Suppose we want to know if </a:t>
            </a:r>
            <a:r>
              <a:rPr lang="en-US" b="1" dirty="0"/>
              <a:t>Ali likes mangoes</a:t>
            </a:r>
            <a:r>
              <a:rPr lang="en-US" dirty="0"/>
              <a:t>.</a:t>
            </a:r>
          </a:p>
          <a:p>
            <a:r>
              <a:rPr lang="en-US" dirty="0"/>
              <a:t>We look at 3 of his close friends: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🧑‍🤝‍🧑 Friend 1: Likes Mango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👩 Friend 2: Likes Mango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👦 Friend 3: Doesn’t like Mango</a:t>
            </a:r>
          </a:p>
          <a:p>
            <a:r>
              <a:rPr lang="en-US" dirty="0"/>
              <a:t>Since </a:t>
            </a:r>
            <a:r>
              <a:rPr lang="en-US" b="1" dirty="0"/>
              <a:t>2 out of 3</a:t>
            </a:r>
            <a:r>
              <a:rPr lang="en-US" dirty="0"/>
              <a:t> like Mango → KNN guesses: ✅ </a:t>
            </a:r>
            <a:r>
              <a:rPr lang="en-US" b="1" dirty="0"/>
              <a:t>Ali probably likes Mango too!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830108"/>
      </p:ext>
    </p:extLst>
  </p:cSld>
  <p:clrMapOvr>
    <a:masterClrMapping/>
  </p:clrMapOvr>
</p:sld>
</file>

<file path=ppt/theme/theme1.xml><?xml version="1.0" encoding="utf-8"?>
<a:theme xmlns:a="http://schemas.openxmlformats.org/drawingml/2006/main" name="Blue Aesthetic Portfolio by Slidesgo">
  <a:themeElements>
    <a:clrScheme name="Simple Light">
      <a:dk1>
        <a:srgbClr val="263857"/>
      </a:dk1>
      <a:lt1>
        <a:srgbClr val="C2D8EC"/>
      </a:lt1>
      <a:dk2>
        <a:srgbClr val="4A6891"/>
      </a:dk2>
      <a:lt2>
        <a:srgbClr val="759FC7"/>
      </a:lt2>
      <a:accent1>
        <a:srgbClr val="E3ECF5"/>
      </a:accent1>
      <a:accent2>
        <a:srgbClr val="FDFE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6385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</TotalTime>
  <Words>778</Words>
  <Application>Microsoft Office PowerPoint</Application>
  <PresentationFormat>On-screen Show (16:9)</PresentationFormat>
  <Paragraphs>60</Paragraphs>
  <Slides>10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Barlow</vt:lpstr>
      <vt:lpstr>Nunito Light</vt:lpstr>
      <vt:lpstr>Times New Roman</vt:lpstr>
      <vt:lpstr>Aboreto</vt:lpstr>
      <vt:lpstr>Arial</vt:lpstr>
      <vt:lpstr>Blue Aesthetic Portfolio by Slidesgo</vt:lpstr>
      <vt:lpstr> Machine Learning </vt:lpstr>
      <vt:lpstr>What is Machine Learning?</vt:lpstr>
      <vt:lpstr>How Machine Learning is Different?  </vt:lpstr>
      <vt:lpstr>Types of Machine Learning: </vt:lpstr>
      <vt:lpstr>Supervised learning</vt:lpstr>
      <vt:lpstr>Real-Life Examples of Supervised Learning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System Usability Scale (SUS) Measuring Ease and Friendliness of Systems </dc:title>
  <cp:lastModifiedBy>PMYLS</cp:lastModifiedBy>
  <cp:revision>7</cp:revision>
  <dcterms:modified xsi:type="dcterms:W3CDTF">2025-05-27T06:20:24Z</dcterms:modified>
</cp:coreProperties>
</file>